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46" r:id="rId3"/>
    <p:sldId id="439" r:id="rId4"/>
    <p:sldId id="457" r:id="rId5"/>
    <p:sldId id="460" r:id="rId6"/>
    <p:sldId id="461" r:id="rId7"/>
    <p:sldId id="459" r:id="rId8"/>
    <p:sldId id="458" r:id="rId9"/>
    <p:sldId id="463" r:id="rId10"/>
    <p:sldId id="464" r:id="rId11"/>
    <p:sldId id="465" r:id="rId12"/>
    <p:sldId id="440" r:id="rId13"/>
    <p:sldId id="462" r:id="rId14"/>
    <p:sldId id="441" r:id="rId15"/>
    <p:sldId id="454" r:id="rId16"/>
  </p:sldIdLst>
  <p:sldSz cx="9144000" cy="5143500" type="screen16x9"/>
  <p:notesSz cx="6858000" cy="9144000"/>
  <p:embeddedFontLst>
    <p:embeddedFont>
      <p:font typeface="思源黑体 CN Normal" panose="020B0400000000000000" charset="-122"/>
      <p:regular r:id="rId22"/>
    </p:embeddedFont>
    <p:embeddedFont>
      <p:font typeface="思源黑体 CN Heavy" panose="020B0A00000000000000" charset="-122"/>
      <p:bold r:id="rId23"/>
    </p:embeddedFont>
  </p:embeddedFontLst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82" userDrawn="1">
          <p15:clr>
            <a:srgbClr val="A4A3A4"/>
          </p15:clr>
        </p15:guide>
        <p15:guide id="2" pos="5558" userDrawn="1">
          <p15:clr>
            <a:srgbClr val="A4A3A4"/>
          </p15:clr>
        </p15:guide>
        <p15:guide id="3" orient="horz" pos="3072" userDrawn="1">
          <p15:clr>
            <a:srgbClr val="A4A3A4"/>
          </p15:clr>
        </p15:guide>
        <p15:guide id="4" orient="horz" pos="304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666"/>
    <a:srgbClr val="EA4100"/>
    <a:srgbClr val="01235F"/>
    <a:srgbClr val="023BA2"/>
    <a:srgbClr val="01113E"/>
    <a:srgbClr val="110543"/>
    <a:srgbClr val="E8CCBE"/>
    <a:srgbClr val="E2BEAC"/>
    <a:srgbClr val="E5313C"/>
    <a:srgbClr val="DBA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878" y="82"/>
      </p:cViewPr>
      <p:guideLst>
        <p:guide pos="182"/>
        <p:guide pos="5558"/>
        <p:guide orient="horz" pos="3072"/>
        <p:guide orient="horz" pos="30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21.xml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Normal" panose="020B0400000000000000" charset="-122"/>
              </a:rPr>
            </a:fld>
            <a:endParaRPr lang="zh-CN" altLang="en-US">
              <a:latin typeface="思源黑体 CN Normal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Normal" panose="020B0400000000000000" charset="-122"/>
              </a:rPr>
            </a:fld>
            <a:endParaRPr lang="zh-CN" altLang="en-US">
              <a:latin typeface="思源黑体 CN Normal" panose="020B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9" t="8495"/>
          <a:stretch>
            <a:fillRect/>
          </a:stretch>
        </p:blipFill>
        <p:spPr>
          <a:xfrm>
            <a:off x="0" y="0"/>
            <a:ext cx="4397633" cy="33528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9892" r="9255" b="925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5" t="849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5F040-ED43-464F-96F2-927121FE6F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思源黑体 CN Normal" panose="020B0400000000000000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13.png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.xml"/><Relationship Id="rId2" Type="http://schemas.openxmlformats.org/officeDocument/2006/relationships/image" Target="../media/image7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image" Target="../media/image10.png"/><Relationship Id="rId3" Type="http://schemas.openxmlformats.org/officeDocument/2006/relationships/tags" Target="../tags/tag10.xml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.xml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3455" y="2625090"/>
            <a:ext cx="5227955" cy="198120"/>
          </a:xfrm>
          <a:prstGeom prst="rect">
            <a:avLst/>
          </a:prstGeom>
          <a:solidFill>
            <a:srgbClr val="EA4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65128" y="1400310"/>
            <a:ext cx="6165850" cy="2863215"/>
            <a:chOff x="965128" y="1525436"/>
            <a:chExt cx="6165850" cy="2863215"/>
          </a:xfrm>
        </p:grpSpPr>
        <p:sp>
          <p:nvSpPr>
            <p:cNvPr id="115" name="矩形 114"/>
            <p:cNvSpPr/>
            <p:nvPr/>
          </p:nvSpPr>
          <p:spPr bwMode="auto">
            <a:xfrm>
              <a:off x="965128" y="1525436"/>
              <a:ext cx="6165850" cy="1445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zh-TW" altLang="en-US" sz="4400" dirty="0">
                  <a:solidFill>
                    <a:schemeClr val="bg1"/>
                  </a:solidFill>
                  <a:sym typeface="+mn-ea"/>
                </a:rPr>
                <a:t>金融數據分析與應用</a:t>
              </a:r>
              <a:endParaRPr lang="zh-TW" altLang="en-US" sz="4400" dirty="0">
                <a:solidFill>
                  <a:schemeClr val="bg1"/>
                </a:solidFill>
                <a:sym typeface="+mn-ea"/>
              </a:endParaRPr>
            </a:p>
            <a:p>
              <a:pPr defTabSz="914400"/>
              <a:r>
                <a:rPr lang="zh-CN" altLang="zh-TW" sz="4400" b="1" dirty="0">
                  <a:ln w="19050">
                    <a:noFill/>
                  </a:ln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期末報告</a:t>
              </a:r>
              <a:endParaRPr lang="zh-CN" altLang="zh-TW" sz="4400" b="1" dirty="0">
                <a:ln w="19050">
                  <a:noFill/>
                </a:ln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972748" y="3774606"/>
              <a:ext cx="2845435" cy="6140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-150">
                  <a:ln w="38100">
                    <a:noFill/>
                  </a:ln>
                  <a:solidFill>
                    <a:srgbClr val="D53D2A"/>
                  </a:solidFill>
                  <a:effectLst>
                    <a:outerShdw blurRad="127000" dist="127000" dir="5400000" algn="t" rotWithShape="0">
                      <a:srgbClr val="D53D2A">
                        <a:alpha val="20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en-US" altLang="zh-CN" sz="2000" spc="0">
                  <a:solidFill>
                    <a:schemeClr val="bg1"/>
                  </a:solidFill>
                  <a:effectLst/>
                  <a:sym typeface="思源黑体 CN Normal" panose="020B0400000000000000" charset="-122"/>
                </a:rPr>
                <a:t>408412047 </a:t>
              </a:r>
              <a:r>
                <a:rPr lang="zh-CN" altLang="en-US" sz="2000" spc="0">
                  <a:solidFill>
                    <a:schemeClr val="bg1"/>
                  </a:solidFill>
                  <a:effectLst/>
                  <a:sym typeface="思源黑体 CN Normal" panose="020B0400000000000000" charset="-122"/>
                </a:rPr>
                <a:t>陳雋杰</a:t>
              </a:r>
              <a:r>
                <a:rPr lang="en-US" altLang="zh-CN" sz="2000" spc="0">
                  <a:solidFill>
                    <a:schemeClr val="bg1"/>
                  </a:solidFill>
                  <a:effectLst/>
                  <a:sym typeface="思源黑体 CN Normal" panose="020B0400000000000000" charset="-122"/>
                </a:rPr>
                <a:t> </a:t>
              </a:r>
              <a:r>
                <a:rPr lang="en-US" altLang="zh-CN" sz="1400" spc="0">
                  <a:solidFill>
                    <a:schemeClr val="bg1"/>
                  </a:solidFill>
                  <a:effectLst/>
                  <a:sym typeface="思源黑体 CN Normal" panose="020B0400000000000000" charset="-122"/>
                </a:rPr>
                <a:t>2023 Fall/1121</a:t>
              </a:r>
              <a:endParaRPr lang="en-US" altLang="zh-CN" sz="1400" spc="0">
                <a:solidFill>
                  <a:schemeClr val="bg1"/>
                </a:solidFill>
                <a:effectLst/>
                <a:sym typeface="思源黑体 CN Normal" panose="020B0400000000000000" charset="-122"/>
              </a:endParaRPr>
            </a:p>
          </p:txBody>
        </p:sp>
        <p:cxnSp>
          <p:nvCxnSpPr>
            <p:cNvPr id="120" name="直接连接符 119"/>
            <p:cNvCxnSpPr/>
            <p:nvPr/>
          </p:nvCxnSpPr>
          <p:spPr>
            <a:xfrm>
              <a:off x="1079702" y="3613069"/>
              <a:ext cx="215153" cy="0"/>
            </a:xfrm>
            <a:prstGeom prst="line">
              <a:avLst/>
            </a:prstGeom>
            <a:ln w="38100" cap="rnd">
              <a:solidFill>
                <a:srgbClr val="EA41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85558"/>
            <a:ext cx="3946525" cy="257238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901065" y="4232910"/>
            <a:ext cx="73425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我們發現納斯達克指數這些年內幾乎在漲，而上海</a:t>
            </a:r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股指數麼沒有多大變化。將</a:t>
            </a:r>
            <a:r>
              <a:rPr lang="en-US" altLang="zh-CN">
                <a:solidFill>
                  <a:schemeClr val="bg1"/>
                </a:solidFill>
              </a:rPr>
              <a:t>y</a:t>
            </a:r>
            <a:r>
              <a:rPr lang="zh-CN" altLang="en-US">
                <a:solidFill>
                  <a:schemeClr val="bg1"/>
                </a:solidFill>
              </a:rPr>
              <a:t>軸分列後，放大。發現，</a:t>
            </a:r>
            <a:r>
              <a:rPr lang="en-US" altLang="zh-CN">
                <a:solidFill>
                  <a:schemeClr val="bg1"/>
                </a:solidFill>
              </a:rPr>
              <a:t>2020-2023</a:t>
            </a:r>
            <a:r>
              <a:rPr lang="zh-CN" altLang="en-US">
                <a:solidFill>
                  <a:schemeClr val="bg1"/>
                </a:solidFill>
              </a:rPr>
              <a:t>之間，兩者變化的趨勢比較同步。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26305" y="1285558"/>
            <a:ext cx="4417695" cy="257238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680" y="407670"/>
            <a:ext cx="8168640" cy="432816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680" y="407670"/>
            <a:ext cx="8168640" cy="432816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 rot="5400000">
            <a:off x="8677051" y="369413"/>
            <a:ext cx="145928" cy="330771"/>
            <a:chOff x="-453840" y="921124"/>
            <a:chExt cx="302560" cy="685799"/>
          </a:xfrm>
        </p:grpSpPr>
        <p:sp>
          <p:nvSpPr>
            <p:cNvPr id="28" name="椭圆 27"/>
            <p:cNvSpPr/>
            <p:nvPr/>
          </p:nvSpPr>
          <p:spPr>
            <a:xfrm>
              <a:off x="-453840" y="921124"/>
              <a:ext cx="302559" cy="3025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8CCBE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-453838" y="1304365"/>
              <a:ext cx="302558" cy="302558"/>
            </a:xfrm>
            <a:prstGeom prst="ellipse">
              <a:avLst/>
            </a:prstGeom>
            <a:solidFill>
              <a:srgbClr val="EA4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E8CCBE"/>
                </a:solid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413510" y="1482725"/>
            <a:ext cx="63169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我們發現：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長久來看，黃金是幾乎穩賺不賠的好東西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納斯達克指數也非常有力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兩者的關系可能和美國的貨幣，財政政策相關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上海</a:t>
            </a:r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股指數表現不佳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34" name="灯片编号占位符 3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73392" y="2625212"/>
            <a:ext cx="5057613" cy="178499"/>
          </a:xfrm>
          <a:prstGeom prst="rect">
            <a:avLst/>
          </a:prstGeom>
          <a:solidFill>
            <a:srgbClr val="EA4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32743" y="1791997"/>
            <a:ext cx="5412297" cy="1092943"/>
            <a:chOff x="932743" y="1760278"/>
            <a:chExt cx="5412297" cy="1092943"/>
          </a:xfrm>
        </p:grpSpPr>
        <p:sp>
          <p:nvSpPr>
            <p:cNvPr id="115" name="矩形 114"/>
            <p:cNvSpPr/>
            <p:nvPr/>
          </p:nvSpPr>
          <p:spPr bwMode="auto">
            <a:xfrm>
              <a:off x="932743" y="2084871"/>
              <a:ext cx="5259628" cy="768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charset="-122"/>
                  <a:ea typeface="思源黑体 CN Heavy" panose="020B0A00000000000000" charset="-122"/>
                  <a:cs typeface="+mn-cs"/>
                </a:rPr>
                <a:t>感謝觀看</a:t>
              </a:r>
              <a:endParaRPr kumimoji="0" lang="zh-CN" altLang="en-US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65400" y="1760278"/>
              <a:ext cx="5379640" cy="768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0" i="0" u="none" strike="noStrike" kern="1200" cap="none" spc="0" normalizeH="0" baseline="0" noProof="0">
                  <a:ln w="3175">
                    <a:gradFill>
                      <a:gsLst>
                        <a:gs pos="0">
                          <a:prstClr val="white"/>
                        </a:gs>
                        <a:gs pos="73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noFill/>
                  <a:effectLst/>
                  <a:uLnTx/>
                  <a:uFillTx/>
                  <a:latin typeface="思源黑体 CN Heavy" panose="020B0A00000000000000" charset="-122"/>
                  <a:ea typeface="思源黑体 CN Heavy" panose="020B0A00000000000000" charset="-122"/>
                  <a:cs typeface="+mn-cs"/>
                  <a:sym typeface="思源黑体 CN Normal" panose="020B0400000000000000" charset="-122"/>
                </a:rPr>
                <a:t>THANK YOU</a:t>
              </a:r>
              <a:endParaRPr kumimoji="0" lang="en-US" altLang="zh-CN" sz="4400" b="0" i="0" u="none" strike="noStrike" kern="1200" cap="none" spc="0" normalizeH="0" baseline="0" noProof="0">
                <a:ln w="3175">
                  <a:gradFill>
                    <a:gsLst>
                      <a:gs pos="0">
                        <a:prstClr val="white"/>
                      </a:gs>
                      <a:gs pos="73000">
                        <a:prstClr val="white">
                          <a:alpha val="0"/>
                        </a:prst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+mn-cs"/>
                <a:sym typeface="思源黑体 CN Normal" panose="020B0400000000000000" charset="-122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48155" y="1002665"/>
            <a:ext cx="601218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我們探討了最近五年的金價，納斯達克指數，上海</a:t>
            </a:r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股指數的變化趨勢，和可能潛在的變化關聯。因為金價的漲跌往往反映市場的避險情緒，而且黃金是自古以來最廣為接受的最強保值資產。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全球市場的牛熊趨勢往往受到世界第一二大經濟體：美國和中國的經濟，金融情況影響。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我們先對比了納斯達克指數，上海</a:t>
            </a:r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股指數，金價的走勢關系，然後分別計算了每日變化百分比。再各自進行分析。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21485"/>
            <a:ext cx="2903220" cy="1889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93720" y="1721485"/>
            <a:ext cx="2956560" cy="1889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40780" y="1721485"/>
            <a:ext cx="2903220" cy="188976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014095" y="3964940"/>
            <a:ext cx="7116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納斯達克指數，上海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A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股指數的單位為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點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，黃金價格單位為美元。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5300" y="1230630"/>
            <a:ext cx="8153400" cy="2682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0355" y="4126230"/>
            <a:ext cx="6003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每日收盤價的兩兩對比散點圖。我們可以發現，觀察某一天，納斯達克指數較高的日子，當天的金價往往也較高，而上海</a:t>
            </a:r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股指數和其他兩者的相關性沒有很強。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3860" y="1230630"/>
            <a:ext cx="8336280" cy="268224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570355" y="4126230"/>
            <a:ext cx="60039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每日變化百分比的兩兩對比散點圖。我們可以發現，納斯達克指數，上海</a:t>
            </a:r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股指數，金價在某一特定天的變化往往比較隨機。漲跌的方向和幅度的相互關系不明顯。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11680" y="265430"/>
            <a:ext cx="5120640" cy="40792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84250" y="4452620"/>
            <a:ext cx="7175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為避免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假性迴歸，我們將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每日變化百分比做相關系數分析。結果和heatmap證明了我們剛剛的觀察。相關系數的絕對值都比較小。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62075"/>
            <a:ext cx="4155440" cy="2419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89830" y="1362393"/>
            <a:ext cx="4154170" cy="24187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6305" y="3836670"/>
            <a:ext cx="217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每日收盤價曲線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5513070" y="3836670"/>
            <a:ext cx="3107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每日收盤價的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日均線</a:t>
            </a:r>
            <a:r>
              <a:rPr lang="en-US" altLang="zh-CN">
                <a:solidFill>
                  <a:schemeClr val="bg1"/>
                </a:solidFill>
              </a:rPr>
              <a:t> 5MA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0430" y="4507230"/>
            <a:ext cx="7342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將時間連續起來觀察，並且取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r>
              <a:rPr lang="zh-CN" altLang="en-US">
                <a:solidFill>
                  <a:schemeClr val="bg1"/>
                </a:solidFill>
              </a:rPr>
              <a:t>日的平滑均線，觀察時間序列的關系。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0637" y="771750"/>
            <a:ext cx="6182725" cy="3600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901065" y="4507230"/>
            <a:ext cx="7342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我們發現金價的變化領先於納斯達克指數，大約三個月。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1618" y="771750"/>
            <a:ext cx="6100763" cy="360000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901065" y="4507230"/>
            <a:ext cx="7342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我們發現金價若跌，上海</a:t>
            </a:r>
            <a:r>
              <a:rPr lang="en-US" altLang="zh-CN">
                <a:solidFill>
                  <a:schemeClr val="bg1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股指數之後一定跌。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5CE31C-667C-455E-B312-3B73BAEC61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COMMONDATA" val="eyJjb3VudCI6MSwiaGRpZCI6IjBlNmYzZTEwNWQwMzkzNTU5OGQ4MzYzMTk4MDUxNmFkIiwidXNlckNvdW50IjoxfQ=="/>
  <p:tag name="commondata" val="eyJjb3VudCI6MiwiaGRpZCI6IjcxZTcyOTFjMTAzOWM4MTZhYTljYjgxZjExMzQ5NzcyIiwidXNlckNvdW50Ijox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999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A4100"/>
      </a:accent1>
      <a:accent2>
        <a:srgbClr val="E6C35D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思源黑体 CN Heavy">
      <a:majorFont>
        <a:latin typeface="思源黑体 CN Normal"/>
        <a:ea typeface="思源黑体 CN Heavy"/>
        <a:cs typeface=""/>
      </a:majorFont>
      <a:minorFont>
        <a:latin typeface="思源黑体 CN Normal"/>
        <a:ea typeface="思源黑体 CN Norma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WPS 演示</Application>
  <PresentationFormat>全屏显示(16:9)</PresentationFormat>
  <Paragraphs>72</Paragraphs>
  <Slides>14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思源黑体 CN Normal</vt:lpstr>
      <vt:lpstr>思源黑体 CN Heavy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陈隽杰</cp:lastModifiedBy>
  <cp:revision>45</cp:revision>
  <dcterms:created xsi:type="dcterms:W3CDTF">2022-02-25T07:15:00Z</dcterms:created>
  <dcterms:modified xsi:type="dcterms:W3CDTF">2023-12-24T19:38:34Z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9B7E05F8F2684601BED0E56ED2F6ADB5_11</vt:lpwstr>
  </property>
  <property fmtid="{D5CDD505-2E9C-101B-9397-08002B2CF9AE}" pid="3" name="KSOProductBuildVer">
    <vt:lpwstr>2052-12.1.0.16120</vt:lpwstr>
  </property>
  <property fmtid="{D5CDD505-2E9C-101B-9397-08002B2CF9AE}" pid="4" name="KSOTemplateUUID">
    <vt:lpwstr>v1.0_mb_IVEX5hq0maxP8pvqhUXi6w==</vt:lpwstr>
  </property>
</Properties>
</file>